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59" r:id="rId10"/>
  </p:sldIdLst>
  <p:sldSz cx="9144000" cy="6858000" type="screen4x3"/>
  <p:notesSz cx="6742113" cy="9872663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F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Возможность продлить отопительный сезон с ГВТГ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ГВТГ</c:v>
          </c:tx>
          <c:xVal>
            <c:strRef>
              <c:f>Лист1!$E$4:$E$15</c:f>
              <c:strCache>
                <c:ptCount val="12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  <c:pt idx="9">
                  <c:v>Июнь</c:v>
                </c:pt>
                <c:pt idx="10">
                  <c:v>Июль</c:v>
                </c:pt>
                <c:pt idx="11">
                  <c:v>Август</c:v>
                </c:pt>
              </c:strCache>
            </c:strRef>
          </c:xVal>
          <c:yVal>
            <c:numRef>
              <c:f>Лист1!$F$4:$F$15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yVal>
        </c:ser>
        <c:axId val="56702848"/>
        <c:axId val="57438208"/>
      </c:scatterChart>
      <c:lineChart>
        <c:grouping val="stacked"/>
        <c:ser>
          <c:idx val="1"/>
          <c:order val="1"/>
          <c:tx>
            <c:v>Котельная</c:v>
          </c:tx>
          <c:marker>
            <c:symbol val="none"/>
          </c:marker>
          <c:cat>
            <c:strRef>
              <c:f>Лист1!$E$4:$E$15</c:f>
              <c:strCache>
                <c:ptCount val="12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  <c:pt idx="9">
                  <c:v>Июнь</c:v>
                </c:pt>
                <c:pt idx="10">
                  <c:v>Июль</c:v>
                </c:pt>
                <c:pt idx="11">
                  <c:v>Август</c:v>
                </c:pt>
              </c:strCache>
            </c:strRef>
          </c:cat>
          <c:val>
            <c:numRef>
              <c:f>Лист1!$G$4:$G$15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marker val="1"/>
        <c:axId val="56702848"/>
        <c:axId val="57438208"/>
      </c:lineChart>
      <c:catAx>
        <c:axId val="56702848"/>
        <c:scaling>
          <c:orientation val="minMax"/>
        </c:scaling>
        <c:axPos val="b"/>
        <c:tickLblPos val="nextTo"/>
        <c:crossAx val="57438208"/>
        <c:crosses val="autoZero"/>
        <c:auto val="1"/>
        <c:lblAlgn val="ctr"/>
        <c:lblOffset val="100"/>
      </c:catAx>
      <c:valAx>
        <c:axId val="57438208"/>
        <c:scaling>
          <c:orientation val="minMax"/>
        </c:scaling>
        <c:axPos val="l"/>
        <c:numFmt formatCode="General" sourceLinked="1"/>
        <c:tickLblPos val="nextTo"/>
        <c:crossAx val="56702848"/>
        <c:crosses val="autoZero"/>
        <c:crossBetween val="between"/>
      </c:valAx>
    </c:plotArea>
    <c:legend>
      <c:legendPos val="r"/>
      <c:layout/>
    </c:legend>
    <c:plotVisOnly val="1"/>
    <c:dispBlanksAs val="zero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A86F1-F7D0-4E46-BE42-20B84E09CD83}" type="datetimeFigureOut">
              <a:rPr lang="fr-FR"/>
              <a:pPr>
                <a:defRPr/>
              </a:pPr>
              <a:t>13/05/2016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1D0C-FCA7-4606-8109-7DF6D334943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C0A95-9BE7-4D8D-AE99-05CAAB0A1B15}" type="datetimeFigureOut">
              <a:rPr lang="fr-FR"/>
              <a:pPr>
                <a:defRPr/>
              </a:pPr>
              <a:t>13/05/2016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18596-8E6C-4CD5-A86A-3F2B5B32757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19D0-E61D-4416-8FCF-399E896D9178}" type="datetimeFigureOut">
              <a:rPr lang="fr-FR"/>
              <a:pPr>
                <a:defRPr/>
              </a:pPr>
              <a:t>13/05/2016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970D7-E9B5-45FA-A2BC-4D63A9A9E8F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91AB-EE22-4F40-B48D-078268C9A5A9}" type="datetimeFigureOut">
              <a:rPr lang="fr-FR"/>
              <a:pPr>
                <a:defRPr/>
              </a:pPr>
              <a:t>13/05/2016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544C-EE90-4B7D-A9C1-C58541165B8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BFAA6-FE30-49F5-8E68-6F081FD38D88}" type="datetimeFigureOut">
              <a:rPr lang="fr-FR"/>
              <a:pPr>
                <a:defRPr/>
              </a:pPr>
              <a:t>13/05/2016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6DB3F-DB4F-4CFB-9F65-9F08DE2EBF5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B0D2-9A5A-4C8B-AA58-AC0086E7A1CB}" type="datetimeFigureOut">
              <a:rPr lang="fr-FR"/>
              <a:pPr>
                <a:defRPr/>
              </a:pPr>
              <a:t>13/05/2016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536E-857F-48F8-B486-F415AF19413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A850-85F7-454F-917B-7517F4EA282E}" type="datetimeFigureOut">
              <a:rPr lang="fr-FR"/>
              <a:pPr>
                <a:defRPr/>
              </a:pPr>
              <a:t>13/05/2016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B69CF-762A-4620-9473-67692E015F9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1F48-1BCD-45D0-A06E-FD0EFABB6673}" type="datetimeFigureOut">
              <a:rPr lang="fr-FR"/>
              <a:pPr>
                <a:defRPr/>
              </a:pPr>
              <a:t>13/05/2016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6C1C9-C14D-4484-9974-DD7154409F2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F132-2A91-4920-BE43-532B7854CE03}" type="datetimeFigureOut">
              <a:rPr lang="fr-FR"/>
              <a:pPr>
                <a:defRPr/>
              </a:pPr>
              <a:t>13/05/2016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D309-0706-4D9B-999D-5D1719958B4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441D-B29A-4B85-88F5-A28FFBA63E5F}" type="datetimeFigureOut">
              <a:rPr lang="fr-FR"/>
              <a:pPr>
                <a:defRPr/>
              </a:pPr>
              <a:t>13/05/2016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4803-3166-4C49-90BD-6D93997A7D1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5B50-ECDB-4CAA-BD97-85197AF2369A}" type="datetimeFigureOut">
              <a:rPr lang="fr-FR"/>
              <a:pPr>
                <a:defRPr/>
              </a:pPr>
              <a:t>13/05/2016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955C-1EE3-415B-9C33-8314C8706F3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877A60-E80F-417B-9549-8A9530E9E94F}" type="datetimeFigureOut">
              <a:rPr lang="fr-FR"/>
              <a:pPr>
                <a:defRPr/>
              </a:pPr>
              <a:t>13/05/2016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90E138-9713-4845-8900-32078046650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onstanta_02@mail.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roupkonstanta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0" y="2996952"/>
            <a:ext cx="9144000" cy="814388"/>
          </a:xfrm>
        </p:spPr>
        <p:txBody>
          <a:bodyPr/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«Группа Константа»</a:t>
            </a:r>
            <a:endParaRPr lang="fr-CA" sz="5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44000" cy="6858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Теплоэнергетика    Строительство   Инновационные технологии</a:t>
            </a:r>
            <a:endParaRPr lang="fr-C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Kotelnoe_oborudovani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124744"/>
            <a:ext cx="2255556" cy="1584176"/>
          </a:xfrm>
          <a:prstGeom prst="rect">
            <a:avLst/>
          </a:prstGeom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Отопление помещений сегодня</a:t>
            </a:r>
            <a:endParaRPr lang="fr-CA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51720" y="2492896"/>
            <a:ext cx="7092280" cy="3168351"/>
          </a:xfrm>
        </p:spPr>
        <p:txBody>
          <a:bodyPr/>
          <a:lstStyle/>
          <a:p>
            <a:pPr>
              <a:buNone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Главные недостатки: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Высокая цена за предоставление услуг;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Ограниченный отопительный период;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Перебои в работе из за устаревшего оборудования.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059832" y="112474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164288" y="112474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55776" y="1772816"/>
            <a:ext cx="130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Котельная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1844824"/>
            <a:ext cx="2250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Центральная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отопления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5 ГВТ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365104"/>
            <a:ext cx="2702321" cy="1939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555776" y="6396335"/>
            <a:ext cx="640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Установки ГВТГ в общеобразовательной школе в поселке Лоза Московской области</a:t>
            </a:r>
            <a:endParaRPr lang="ru-RU" sz="1200" dirty="0"/>
          </a:p>
        </p:txBody>
      </p:sp>
      <p:pic>
        <p:nvPicPr>
          <p:cNvPr id="12" name="Picture 4" descr="5 ГВТГ общий ви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365104"/>
            <a:ext cx="2539290" cy="1945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3779912" y="3789040"/>
            <a:ext cx="328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Технология завтрашнего дня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13" grpId="0" animBg="1"/>
      <p:bldP spid="14" grpId="0" animBg="1"/>
      <p:bldP spid="15" grpId="0"/>
      <p:bldP spid="16" grpId="0"/>
      <p:bldP spid="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Гидровихревой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тепловой генератор</a:t>
            </a:r>
            <a:endParaRPr lang="fr-CA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100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360040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-932" y="1988840"/>
            <a:ext cx="9144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Представляем Вам инновационную запатентованную разработку нашей компании позволяющую свободно использовать систему отопления Вашего здания в любое время года! Получены Российский патент и Европейский сертификат.</a:t>
            </a:r>
            <a:endParaRPr lang="ru-RU" dirty="0"/>
          </a:p>
        </p:txBody>
      </p:sp>
      <p:pic>
        <p:nvPicPr>
          <p:cNvPr id="9" name="Рисунок 8" descr="8 патент ГВТ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924944"/>
            <a:ext cx="2627784" cy="3617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3" y="5877272"/>
            <a:ext cx="4600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Тепловой узел на основе ГВТГ-37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Ростехнологии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ВЗУ-3, Красногорский завод им. Зверева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3" descr="Certifikát shod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068960"/>
            <a:ext cx="2520950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Преимущества использования ГВТГ</a:t>
            </a:r>
            <a:endParaRPr lang="fr-CA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2304256"/>
          </a:xfrm>
        </p:spPr>
        <p:txBody>
          <a:bodyPr/>
          <a:lstStyle/>
          <a:p>
            <a:r>
              <a:rPr lang="ru-RU" sz="1600" dirty="0" smtClean="0"/>
              <a:t>Независимое отопление помещений в любое время года, в том числе сентябрь-октябрь и апрель-май;</a:t>
            </a:r>
          </a:p>
          <a:p>
            <a:r>
              <a:rPr lang="ru-RU" sz="1600" dirty="0" smtClean="0"/>
              <a:t>Полный контроль над работой системы;</a:t>
            </a:r>
          </a:p>
          <a:p>
            <a:r>
              <a:rPr lang="ru-RU" sz="1600" dirty="0" smtClean="0"/>
              <a:t>Возможность настройки температуры в помещении;</a:t>
            </a:r>
          </a:p>
          <a:p>
            <a:r>
              <a:rPr lang="ru-RU" sz="1600" dirty="0" smtClean="0"/>
              <a:t>Использование в качестве резервной системы отопления;</a:t>
            </a:r>
          </a:p>
          <a:p>
            <a:r>
              <a:rPr lang="ru-RU" sz="1600" dirty="0" smtClean="0"/>
              <a:t>Затраты на независимую систему отопления не выше затрат на тепло из других источников.</a:t>
            </a:r>
            <a:endParaRPr lang="ru-RU" sz="16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99992" y="3933056"/>
          <a:ext cx="4644008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6427113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Резервный тепловой узел производственной базы на Варшавском шоссе</a:t>
            </a:r>
            <a:endParaRPr lang="ru-RU" sz="1100" dirty="0"/>
          </a:p>
        </p:txBody>
      </p:sp>
      <p:pic>
        <p:nvPicPr>
          <p:cNvPr id="2" name="Picture 2" descr="C:\Documents and Settings\Пользователь\Рабочий стол\Наша продукция\Теплогенераторы\Презентации\Элементы для презентации\IMG_20160329_120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7"/>
            <a:ext cx="3744416" cy="2494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Graphic spid="5" grpId="0">
        <p:bldAsOne/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Возможности подключения тепловых генераторов к системе отопления</a:t>
            </a:r>
            <a:endParaRPr lang="fr-CA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7409" name="Group 1"/>
          <p:cNvGrpSpPr>
            <a:grpSpLocks noChangeAspect="1"/>
          </p:cNvGrpSpPr>
          <p:nvPr/>
        </p:nvGrpSpPr>
        <p:grpSpPr bwMode="auto">
          <a:xfrm>
            <a:off x="0" y="2420888"/>
            <a:ext cx="5436096" cy="2490531"/>
            <a:chOff x="2360" y="4092"/>
            <a:chExt cx="6487" cy="2152"/>
          </a:xfrm>
        </p:grpSpPr>
        <p:sp>
          <p:nvSpPr>
            <p:cNvPr id="17434" name="AutoShape 26"/>
            <p:cNvSpPr>
              <a:spLocks noChangeAspect="1" noChangeArrowheads="1" noTextEdit="1"/>
            </p:cNvSpPr>
            <p:nvPr/>
          </p:nvSpPr>
          <p:spPr bwMode="auto">
            <a:xfrm>
              <a:off x="2360" y="4092"/>
              <a:ext cx="6487" cy="215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>
              <a:off x="2863" y="4552"/>
              <a:ext cx="481" cy="2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238" tIns="36119" rIns="72238" bIns="361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4041" y="4554"/>
              <a:ext cx="481" cy="2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238" tIns="36119" rIns="72238" bIns="361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2</a:t>
              </a:r>
              <a:endParaRPr kumimoji="0" lang="fr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31" name="Rectangle 23" descr="Светлый диагональный 1"/>
            <p:cNvSpPr>
              <a:spLocks noChangeArrowheads="1"/>
            </p:cNvSpPr>
            <p:nvPr/>
          </p:nvSpPr>
          <p:spPr bwMode="auto">
            <a:xfrm>
              <a:off x="4754" y="4092"/>
              <a:ext cx="269" cy="1898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5023" y="4154"/>
              <a:ext cx="1504" cy="4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2238" tIns="36119" rIns="72238" bIns="361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трубопровод</a:t>
              </a:r>
              <a:endParaRPr kumimoji="0" lang="fr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29" name="AutoShape 21"/>
            <p:cNvSpPr>
              <a:spLocks noChangeShapeType="1"/>
            </p:cNvSpPr>
            <p:nvPr/>
          </p:nvSpPr>
          <p:spPr bwMode="auto">
            <a:xfrm>
              <a:off x="3344" y="4702"/>
              <a:ext cx="69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8" name="AutoShape 20"/>
            <p:cNvSpPr>
              <a:spLocks noChangeShapeType="1"/>
            </p:cNvSpPr>
            <p:nvPr/>
          </p:nvSpPr>
          <p:spPr bwMode="auto">
            <a:xfrm>
              <a:off x="4537" y="4705"/>
              <a:ext cx="3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7" name="AutoShape 19"/>
            <p:cNvSpPr>
              <a:spLocks noChangeShapeType="1"/>
            </p:cNvSpPr>
            <p:nvPr/>
          </p:nvSpPr>
          <p:spPr bwMode="auto">
            <a:xfrm flipH="1">
              <a:off x="4753" y="4701"/>
              <a:ext cx="94" cy="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6" name="AutoShape 18"/>
            <p:cNvSpPr>
              <a:spLocks noChangeShapeType="1"/>
            </p:cNvSpPr>
            <p:nvPr/>
          </p:nvSpPr>
          <p:spPr bwMode="auto">
            <a:xfrm>
              <a:off x="4753" y="4769"/>
              <a:ext cx="94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5" name="AutoShape 17"/>
            <p:cNvSpPr>
              <a:spLocks noChangeShapeType="1"/>
            </p:cNvSpPr>
            <p:nvPr/>
          </p:nvSpPr>
          <p:spPr bwMode="auto">
            <a:xfrm flipH="1">
              <a:off x="4753" y="4769"/>
              <a:ext cx="94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4" name="AutoShape 16"/>
            <p:cNvSpPr>
              <a:spLocks noChangeShapeType="1"/>
            </p:cNvSpPr>
            <p:nvPr/>
          </p:nvSpPr>
          <p:spPr bwMode="auto">
            <a:xfrm>
              <a:off x="4753" y="4826"/>
              <a:ext cx="94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3" name="AutoShape 15"/>
            <p:cNvSpPr>
              <a:spLocks noChangeShapeType="1"/>
            </p:cNvSpPr>
            <p:nvPr/>
          </p:nvSpPr>
          <p:spPr bwMode="auto">
            <a:xfrm flipH="1">
              <a:off x="4753" y="4826"/>
              <a:ext cx="94" cy="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2" name="AutoShape 14"/>
            <p:cNvSpPr>
              <a:spLocks noChangeShapeType="1"/>
            </p:cNvSpPr>
            <p:nvPr/>
          </p:nvSpPr>
          <p:spPr bwMode="auto">
            <a:xfrm flipH="1">
              <a:off x="4283" y="5087"/>
              <a:ext cx="47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1" name="AutoShape 13"/>
            <p:cNvSpPr>
              <a:spLocks noChangeShapeType="1"/>
            </p:cNvSpPr>
            <p:nvPr/>
          </p:nvSpPr>
          <p:spPr bwMode="auto">
            <a:xfrm>
              <a:off x="4753" y="4885"/>
              <a:ext cx="9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0" name="AutoShape 12"/>
            <p:cNvSpPr>
              <a:spLocks noChangeShapeType="1"/>
            </p:cNvSpPr>
            <p:nvPr/>
          </p:nvSpPr>
          <p:spPr bwMode="auto">
            <a:xfrm flipH="1">
              <a:off x="4753" y="4885"/>
              <a:ext cx="94" cy="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9" name="AutoShape 11"/>
            <p:cNvSpPr>
              <a:spLocks noChangeShapeType="1"/>
            </p:cNvSpPr>
            <p:nvPr/>
          </p:nvSpPr>
          <p:spPr bwMode="auto">
            <a:xfrm>
              <a:off x="4753" y="4932"/>
              <a:ext cx="9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8" name="AutoShape 10"/>
            <p:cNvSpPr>
              <a:spLocks noChangeShapeType="1"/>
            </p:cNvSpPr>
            <p:nvPr/>
          </p:nvSpPr>
          <p:spPr bwMode="auto">
            <a:xfrm flipH="1">
              <a:off x="4753" y="4932"/>
              <a:ext cx="95" cy="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7" name="AutoShape 9"/>
            <p:cNvSpPr>
              <a:spLocks noChangeShapeType="1"/>
            </p:cNvSpPr>
            <p:nvPr/>
          </p:nvSpPr>
          <p:spPr bwMode="auto">
            <a:xfrm>
              <a:off x="4753" y="4985"/>
              <a:ext cx="9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6" name="AutoShape 8"/>
            <p:cNvSpPr>
              <a:spLocks noChangeShapeType="1"/>
            </p:cNvSpPr>
            <p:nvPr/>
          </p:nvSpPr>
          <p:spPr bwMode="auto">
            <a:xfrm flipH="1">
              <a:off x="4753" y="4985"/>
              <a:ext cx="94" cy="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5" name="AutoShape 7"/>
            <p:cNvSpPr>
              <a:spLocks noChangeShapeType="1"/>
            </p:cNvSpPr>
            <p:nvPr/>
          </p:nvSpPr>
          <p:spPr bwMode="auto">
            <a:xfrm>
              <a:off x="4753" y="5030"/>
              <a:ext cx="94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4" name="AutoShape 6"/>
            <p:cNvSpPr>
              <a:spLocks noChangeShapeType="1"/>
            </p:cNvSpPr>
            <p:nvPr/>
          </p:nvSpPr>
          <p:spPr bwMode="auto">
            <a:xfrm flipH="1">
              <a:off x="4753" y="5030"/>
              <a:ext cx="94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3" name="AutoShape 5"/>
            <p:cNvSpPr>
              <a:spLocks noChangeShapeType="1"/>
            </p:cNvSpPr>
            <p:nvPr/>
          </p:nvSpPr>
          <p:spPr bwMode="auto">
            <a:xfrm flipV="1">
              <a:off x="4278" y="4851"/>
              <a:ext cx="3" cy="2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3090" y="4092"/>
              <a:ext cx="1800" cy="38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2238" tIns="36119" rIns="72238" bIns="361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теплообменник</a:t>
              </a:r>
              <a:endParaRPr kumimoji="0" lang="fr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1" name="AutoShape 3"/>
            <p:cNvSpPr>
              <a:spLocks noChangeShapeType="1"/>
            </p:cNvSpPr>
            <p:nvPr/>
          </p:nvSpPr>
          <p:spPr bwMode="auto">
            <a:xfrm>
              <a:off x="4703" y="4315"/>
              <a:ext cx="93" cy="3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5152" y="5523"/>
              <a:ext cx="2401" cy="6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2238" tIns="36119" rIns="72238" bIns="361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 – электрический насос,</a:t>
              </a:r>
              <a:endParaRPr kumimoji="0" lang="fr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2 – теплогенератор</a:t>
              </a:r>
              <a:endParaRPr kumimoji="0" lang="fr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95536" y="5301208"/>
            <a:ext cx="3456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Рис. 1. Вариант №1 подключения к системе трубопроводов</a:t>
            </a:r>
            <a:endParaRPr lang="ru-RU" sz="1400" dirty="0"/>
          </a:p>
          <a:p>
            <a:pPr algn="ctr"/>
            <a:r>
              <a:rPr lang="ru-RU" sz="1400" b="1" dirty="0"/>
              <a:t>(накопительной емкости</a:t>
            </a:r>
            <a:r>
              <a:rPr lang="ru-RU" sz="1400" b="1" dirty="0" smtClean="0"/>
              <a:t>)</a:t>
            </a:r>
            <a:r>
              <a:rPr lang="ru-RU" dirty="0" smtClean="0"/>
              <a:t>.</a:t>
            </a:r>
            <a:endParaRPr lang="ru-RU" sz="1400" dirty="0"/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7441" name="Group 33"/>
          <p:cNvGrpSpPr>
            <a:grpSpLocks noChangeAspect="1"/>
          </p:cNvGrpSpPr>
          <p:nvPr/>
        </p:nvGrpSpPr>
        <p:grpSpPr bwMode="auto">
          <a:xfrm>
            <a:off x="3139223" y="2492896"/>
            <a:ext cx="6004777" cy="1800200"/>
            <a:chOff x="2655" y="3459"/>
            <a:chExt cx="6331" cy="1899"/>
          </a:xfrm>
        </p:grpSpPr>
        <p:sp>
          <p:nvSpPr>
            <p:cNvPr id="17456" name="AutoShape 48"/>
            <p:cNvSpPr>
              <a:spLocks noChangeAspect="1" noChangeArrowheads="1" noTextEdit="1"/>
            </p:cNvSpPr>
            <p:nvPr/>
          </p:nvSpPr>
          <p:spPr bwMode="auto">
            <a:xfrm>
              <a:off x="2655" y="3459"/>
              <a:ext cx="6331" cy="189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5" name="Text Box 47"/>
            <p:cNvSpPr txBox="1">
              <a:spLocks noChangeArrowheads="1"/>
            </p:cNvSpPr>
            <p:nvPr/>
          </p:nvSpPr>
          <p:spPr bwMode="auto">
            <a:xfrm>
              <a:off x="2655" y="4222"/>
              <a:ext cx="481" cy="3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54" name="Text Box 46"/>
            <p:cNvSpPr txBox="1">
              <a:spLocks noChangeArrowheads="1"/>
            </p:cNvSpPr>
            <p:nvPr/>
          </p:nvSpPr>
          <p:spPr bwMode="auto">
            <a:xfrm>
              <a:off x="3828" y="4224"/>
              <a:ext cx="481" cy="2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2</a:t>
              </a:r>
              <a:endParaRPr kumimoji="0" lang="fr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53" name="Rectangle 45" descr="Светлый диагональный 1"/>
            <p:cNvSpPr>
              <a:spLocks noChangeArrowheads="1"/>
            </p:cNvSpPr>
            <p:nvPr/>
          </p:nvSpPr>
          <p:spPr bwMode="auto">
            <a:xfrm>
              <a:off x="6273" y="3459"/>
              <a:ext cx="270" cy="1899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2" name="AutoShape 44"/>
            <p:cNvSpPr>
              <a:spLocks noChangeShapeType="1"/>
            </p:cNvSpPr>
            <p:nvPr/>
          </p:nvSpPr>
          <p:spPr bwMode="auto">
            <a:xfrm>
              <a:off x="3131" y="4371"/>
              <a:ext cx="697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1" name="Text Box 43"/>
            <p:cNvSpPr txBox="1">
              <a:spLocks noChangeArrowheads="1"/>
            </p:cNvSpPr>
            <p:nvPr/>
          </p:nvSpPr>
          <p:spPr bwMode="auto">
            <a:xfrm>
              <a:off x="5028" y="4224"/>
              <a:ext cx="481" cy="2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3</a:t>
              </a:r>
              <a:endParaRPr kumimoji="0" lang="fr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50" name="AutoShape 42"/>
            <p:cNvSpPr>
              <a:spLocks noChangeShapeType="1"/>
            </p:cNvSpPr>
            <p:nvPr/>
          </p:nvSpPr>
          <p:spPr bwMode="auto">
            <a:xfrm>
              <a:off x="4309" y="4373"/>
              <a:ext cx="719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9" name="AutoShape 41"/>
            <p:cNvSpPr>
              <a:spLocks noChangeShapeType="1"/>
            </p:cNvSpPr>
            <p:nvPr/>
          </p:nvSpPr>
          <p:spPr bwMode="auto">
            <a:xfrm>
              <a:off x="4309" y="4457"/>
              <a:ext cx="72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8" name="AutoShape 40"/>
            <p:cNvSpPr>
              <a:spLocks noChangeShapeType="1"/>
            </p:cNvSpPr>
            <p:nvPr/>
          </p:nvSpPr>
          <p:spPr bwMode="auto">
            <a:xfrm flipV="1">
              <a:off x="5269" y="3968"/>
              <a:ext cx="1" cy="2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7" name="AutoShape 39"/>
            <p:cNvSpPr>
              <a:spLocks noChangeShapeType="1"/>
            </p:cNvSpPr>
            <p:nvPr/>
          </p:nvSpPr>
          <p:spPr bwMode="auto">
            <a:xfrm>
              <a:off x="5270" y="3968"/>
              <a:ext cx="57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6" name="AutoShape 38"/>
            <p:cNvSpPr>
              <a:spLocks noChangeShapeType="1"/>
            </p:cNvSpPr>
            <p:nvPr/>
          </p:nvSpPr>
          <p:spPr bwMode="auto">
            <a:xfrm>
              <a:off x="5841" y="3966"/>
              <a:ext cx="43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5" name="Text Box 37"/>
            <p:cNvSpPr txBox="1">
              <a:spLocks noChangeArrowheads="1"/>
            </p:cNvSpPr>
            <p:nvPr/>
          </p:nvSpPr>
          <p:spPr bwMode="auto">
            <a:xfrm>
              <a:off x="5599" y="4712"/>
              <a:ext cx="481" cy="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4</a:t>
              </a:r>
              <a:endParaRPr kumimoji="0" lang="fr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44" name="AutoShape 36"/>
            <p:cNvSpPr>
              <a:spLocks noChangeShapeType="1"/>
            </p:cNvSpPr>
            <p:nvPr/>
          </p:nvSpPr>
          <p:spPr bwMode="auto">
            <a:xfrm>
              <a:off x="5269" y="4523"/>
              <a:ext cx="1" cy="3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3" name="AutoShape 35"/>
            <p:cNvSpPr>
              <a:spLocks noChangeShapeType="1"/>
            </p:cNvSpPr>
            <p:nvPr/>
          </p:nvSpPr>
          <p:spPr bwMode="auto">
            <a:xfrm>
              <a:off x="5270" y="4859"/>
              <a:ext cx="32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2" name="AutoShape 34"/>
            <p:cNvSpPr>
              <a:spLocks noChangeShapeType="1"/>
            </p:cNvSpPr>
            <p:nvPr/>
          </p:nvSpPr>
          <p:spPr bwMode="auto">
            <a:xfrm>
              <a:off x="6080" y="4862"/>
              <a:ext cx="193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483" name="Text Box 75"/>
          <p:cNvSpPr txBox="1">
            <a:spLocks noChangeArrowheads="1"/>
          </p:cNvSpPr>
          <p:nvPr/>
        </p:nvSpPr>
        <p:spPr bwMode="auto">
          <a:xfrm>
            <a:off x="6886575" y="2852936"/>
            <a:ext cx="2257425" cy="995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 – электрический насос,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 –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теплогенератор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 – бак теплообмена,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 – циркуляционный насос.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5436096" y="2492896"/>
            <a:ext cx="1260350" cy="5763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72238" tIns="36119" rIns="72238" bIns="361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трубопровод</a:t>
            </a:r>
            <a:endParaRPr kumimoji="0" lang="fr-C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88024" y="5301208"/>
            <a:ext cx="36358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Рис. 2. Вариант №2 подключения к системе трубопроводов</a:t>
            </a:r>
            <a:endParaRPr lang="ru-RU" sz="1400" dirty="0"/>
          </a:p>
          <a:p>
            <a:pPr algn="ctr"/>
            <a:r>
              <a:rPr lang="ru-RU" sz="1400" b="1" dirty="0"/>
              <a:t>(накопительной емкости</a:t>
            </a:r>
            <a:r>
              <a:rPr lang="ru-RU" sz="1400" b="1" dirty="0" smtClean="0"/>
              <a:t>)</a:t>
            </a:r>
            <a:r>
              <a:rPr lang="ru-RU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7483" grpId="0" animBg="1"/>
      <p:bldP spid="71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3"/>
          <p:cNvPicPr>
            <a:picLocks noChangeAspect="1" noChangeArrowheads="1"/>
          </p:cNvPicPr>
          <p:nvPr/>
        </p:nvPicPr>
        <p:blipFill>
          <a:blip r:embed="rId3" cstate="print"/>
          <a:srcRect l="1755" t="1305" r="5263" b="2219"/>
          <a:stretch>
            <a:fillRect/>
          </a:stretch>
        </p:blipFill>
        <p:spPr bwMode="auto">
          <a:xfrm>
            <a:off x="6732240" y="764704"/>
            <a:ext cx="2411760" cy="337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76872"/>
            <a:ext cx="231985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 опыт</a:t>
            </a:r>
            <a:endParaRPr lang="fr-CA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916832"/>
            <a:ext cx="8301608" cy="424847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Продвижение идеи независимого отопления коттеджей;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Установка нашего оборудования за рубежом (Болгария,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Турция, Словения, Израиль, Чехия);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Рекомендации к применению Государственной Думы РФ;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Рекомендации к применению МЧС (технология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включена в ежеквартальный Бюллетень МЧС);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Монтаж систем отопления с использованием ГВТГ в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производственных и складских помещениях, учебных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центрах и др.</a:t>
            </a: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12" descr="kotelnaya_on_gvt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581128"/>
            <a:ext cx="2087563" cy="1566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755576" y="621166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Установка ГВТГ на  «</a:t>
            </a:r>
            <a:r>
              <a:rPr lang="ru-RU" sz="1200" dirty="0" err="1" smtClean="0"/>
              <a:t>Йоостен-Запад</a:t>
            </a:r>
            <a:r>
              <a:rPr lang="ru-RU" sz="1200" dirty="0" smtClean="0"/>
              <a:t>»</a:t>
            </a:r>
            <a:br>
              <a:rPr lang="ru-RU" sz="1200" dirty="0" smtClean="0"/>
            </a:br>
            <a:r>
              <a:rPr lang="ru-RU" sz="1200" dirty="0" smtClean="0"/>
              <a:t>г. </a:t>
            </a:r>
            <a:r>
              <a:rPr lang="ru-RU" sz="1200" dirty="0" err="1" smtClean="0"/>
              <a:t>Калиниград</a:t>
            </a:r>
            <a:endParaRPr lang="ru-RU" sz="1200" dirty="0"/>
          </a:p>
        </p:txBody>
      </p:sp>
      <p:pic>
        <p:nvPicPr>
          <p:cNvPr id="10" name="Picture 4" descr="ГВТГ 11 кВ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437112"/>
            <a:ext cx="172819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131840" y="621166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Установка ГВТГ на ОАО «РЖД» (здание </a:t>
            </a:r>
            <a:r>
              <a:rPr lang="ru-RU" sz="1200" dirty="0" err="1" smtClean="0"/>
              <a:t>Москва-Товарно-Рязанская</a:t>
            </a:r>
            <a:r>
              <a:rPr lang="ru-RU" sz="1200" dirty="0" smtClean="0"/>
              <a:t>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5733256"/>
            <a:ext cx="271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Рекомендации МЧС РФ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Тепловой узел на основе ГВТГ-37 на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объекте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Ростехнологии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ВЗУ-3, завода «Зенит» в г. Красногорск</a:t>
            </a:r>
            <a:endParaRPr lang="fr-CA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\\Microsof-a2614b\общая папка\Презентации\ФОТО\ВЗУ\P101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52803"/>
            <a:ext cx="2034226" cy="2712301"/>
          </a:xfrm>
          <a:prstGeom prst="rect">
            <a:avLst/>
          </a:prstGeom>
          <a:noFill/>
        </p:spPr>
      </p:pic>
      <p:pic>
        <p:nvPicPr>
          <p:cNvPr id="1027" name="Picture 3" descr="\\Microsof-a2614b\общая папка\Презентации\ФОТО\ВЗУ\P101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3024335" cy="2268251"/>
          </a:xfrm>
          <a:prstGeom prst="rect">
            <a:avLst/>
          </a:prstGeom>
          <a:noFill/>
        </p:spPr>
      </p:pic>
      <p:pic>
        <p:nvPicPr>
          <p:cNvPr id="1028" name="Picture 4" descr="\\Microsof-a2614b\общая папка\Презентации\ФОТО\ВЗУ\P1010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77072"/>
            <a:ext cx="2520280" cy="1890211"/>
          </a:xfrm>
          <a:prstGeom prst="rect">
            <a:avLst/>
          </a:prstGeom>
          <a:noFill/>
        </p:spPr>
      </p:pic>
      <p:pic>
        <p:nvPicPr>
          <p:cNvPr id="1029" name="Picture 5" descr="\\Microsof-a2614b\общая папка\Презентации\ФОТО\ВЗУ\P1010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628800"/>
            <a:ext cx="2520280" cy="187220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3528" y="537321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Тепловой узел состоящий из пары ГВТГ и теплообменника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03848" y="4653136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Узел разбора циркуляционными насосами нагретого теплоносителя на здания ВЗУ-3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96136" y="3645024"/>
            <a:ext cx="334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Щиты управления тепловым пунктом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80112" y="6021288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Индикаторы работы всех частей теплового узла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fr-CA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64495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г. Москва, Ул. Мясницкая, д.46, стр. 1</a:t>
            </a:r>
          </a:p>
          <a:p>
            <a:pPr>
              <a:defRPr/>
            </a:pPr>
            <a:r>
              <a:rPr lang="ru-RU" sz="2400" dirty="0" smtClean="0"/>
              <a:t>тел/факс 8 (495) 740-37-98</a:t>
            </a:r>
          </a:p>
          <a:p>
            <a:pPr>
              <a:defRPr/>
            </a:pPr>
            <a:r>
              <a:rPr lang="en-US" sz="2400" dirty="0" smtClean="0"/>
              <a:t>email: </a:t>
            </a:r>
            <a:r>
              <a:rPr lang="en-US" sz="2400" dirty="0" smtClean="0">
                <a:hlinkClick r:id="rId3"/>
              </a:rPr>
              <a:t>konstanta_02@mail.ru</a:t>
            </a:r>
            <a:endParaRPr lang="ru-RU" sz="2400" dirty="0" smtClean="0"/>
          </a:p>
          <a:p>
            <a:pPr>
              <a:defRPr/>
            </a:pPr>
            <a:r>
              <a:rPr lang="en-US" sz="2400" dirty="0" smtClean="0">
                <a:hlinkClick r:id="rId4"/>
              </a:rPr>
              <a:t>http://www.groupkonstanta.ru/</a:t>
            </a:r>
            <a:endParaRPr lang="ru-RU" sz="2400" dirty="0" smtClean="0"/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Содержимое 9" descr="11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140968"/>
            <a:ext cx="3816424" cy="3632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211669"/>
            <a:ext cx="421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Генеральный директор:</a:t>
            </a:r>
          </a:p>
          <a:p>
            <a:r>
              <a:rPr lang="ru-RU" dirty="0" smtClean="0"/>
              <a:t>Лаврухин Константин Александрович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fr-CA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429125"/>
          </a:xfrm>
        </p:spPr>
        <p:txBody>
          <a:bodyPr/>
          <a:lstStyle/>
          <a:p>
            <a:pPr>
              <a:buNone/>
              <a:defRPr/>
            </a:pPr>
            <a:endParaRPr lang="ru-RU" dirty="0" smtClean="0"/>
          </a:p>
          <a:p>
            <a:endParaRPr lang="ru-RU" dirty="0" smtClean="0"/>
          </a:p>
          <a:p>
            <a:pPr>
              <a:buNone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161</Template>
  <TotalTime>579</TotalTime>
  <Words>341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161</vt:lpstr>
      <vt:lpstr>«Группа Константа»</vt:lpstr>
      <vt:lpstr>Отопление помещений сегодня</vt:lpstr>
      <vt:lpstr>Гидровихревой тепловой генератор</vt:lpstr>
      <vt:lpstr>Преимущества использования ГВТГ</vt:lpstr>
      <vt:lpstr>Возможности подключения тепловых генераторов к системе отопления</vt:lpstr>
      <vt:lpstr>Наш опыт</vt:lpstr>
      <vt:lpstr>Тепловой узел на основе ГВТГ-37 на объекте Ростехнологии , ВЗУ-3, завода «Зенит» в г. Красногорск</vt:lpstr>
      <vt:lpstr>Контакты</vt:lpstr>
      <vt:lpstr>Спасибо за внимание!</vt:lpstr>
    </vt:vector>
  </TitlesOfParts>
  <Company>СОГ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«Группа Константа»</dc:title>
  <dc:creator>Ноутбук</dc:creator>
  <cp:lastModifiedBy>Ноутбук</cp:lastModifiedBy>
  <cp:revision>51</cp:revision>
  <dcterms:created xsi:type="dcterms:W3CDTF">2016-03-25T11:57:08Z</dcterms:created>
  <dcterms:modified xsi:type="dcterms:W3CDTF">2016-05-13T10:24:12Z</dcterms:modified>
</cp:coreProperties>
</file>